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92" r:id="rId2"/>
  </p:sldMasterIdLst>
  <p:notesMasterIdLst>
    <p:notesMasterId r:id="rId14"/>
  </p:notesMasterIdLst>
  <p:sldIdLst>
    <p:sldId id="726" r:id="rId3"/>
    <p:sldId id="727" r:id="rId4"/>
    <p:sldId id="728" r:id="rId5"/>
    <p:sldId id="729" r:id="rId6"/>
    <p:sldId id="730" r:id="rId7"/>
    <p:sldId id="731" r:id="rId8"/>
    <p:sldId id="732" r:id="rId9"/>
    <p:sldId id="733" r:id="rId10"/>
    <p:sldId id="562" r:id="rId11"/>
    <p:sldId id="659" r:id="rId12"/>
    <p:sldId id="70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268" autoAdjust="0"/>
  </p:normalViewPr>
  <p:slideViewPr>
    <p:cSldViewPr>
      <p:cViewPr>
        <p:scale>
          <a:sx n="66" d="100"/>
          <a:sy n="66" d="100"/>
        </p:scale>
        <p:origin x="-12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2D57B2-1126-47F3-8B0D-5360A9F99D7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08E126-11FE-44F0-938E-E581F7363A9F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200" b="1" dirty="0" smtClean="0">
              <a:solidFill>
                <a:srgbClr val="002060"/>
              </a:solidFill>
            </a:rPr>
            <a:t>Система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200" b="1" dirty="0" smtClean="0">
              <a:solidFill>
                <a:srgbClr val="002060"/>
              </a:solidFill>
            </a:rPr>
            <a:t>образовани</a:t>
          </a:r>
          <a:r>
            <a:rPr lang="ru-RU" sz="3200" b="1" dirty="0" smtClean="0"/>
            <a:t>я</a:t>
          </a:r>
          <a:endParaRPr lang="ru-RU" sz="3200" b="1" dirty="0"/>
        </a:p>
      </dgm:t>
    </dgm:pt>
    <dgm:pt modelId="{14697864-CF6C-485D-B4F7-66532117C52A}" type="parTrans" cxnId="{098E412B-3237-4236-AA87-0D8A8DBE34F0}">
      <dgm:prSet/>
      <dgm:spPr/>
      <dgm:t>
        <a:bodyPr/>
        <a:lstStyle/>
        <a:p>
          <a:endParaRPr lang="ru-RU"/>
        </a:p>
      </dgm:t>
    </dgm:pt>
    <dgm:pt modelId="{B874C455-0830-4DDC-A36C-C00C48444ED9}" type="sibTrans" cxnId="{098E412B-3237-4236-AA87-0D8A8DBE34F0}">
      <dgm:prSet/>
      <dgm:spPr/>
      <dgm:t>
        <a:bodyPr/>
        <a:lstStyle/>
        <a:p>
          <a:endParaRPr lang="ru-RU"/>
        </a:p>
      </dgm:t>
    </dgm:pt>
    <dgm:pt modelId="{2E5D8B34-6D56-44EE-A32E-65323ACBA33B}">
      <dgm:prSet phldrT="[Текст]" custT="1"/>
      <dgm:spPr/>
      <dgm:t>
        <a:bodyPr/>
        <a:lstStyle/>
        <a:p>
          <a:pPr algn="just">
            <a:lnSpc>
              <a:spcPct val="90000"/>
            </a:lnSpc>
            <a:spcAft>
              <a:spcPct val="35000"/>
            </a:spcAft>
          </a:pPr>
          <a:endParaRPr lang="ru-RU" sz="2400" dirty="0" smtClean="0"/>
        </a:p>
        <a:p>
          <a:pPr algn="l">
            <a:lnSpc>
              <a:spcPct val="90000"/>
            </a:lnSpc>
            <a:spcAft>
              <a:spcPct val="35000"/>
            </a:spcAft>
          </a:pPr>
          <a:endParaRPr lang="ru-RU" sz="2800" b="1" dirty="0" smtClean="0"/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2800" b="1" dirty="0" smtClean="0"/>
            <a:t>Уровни образования.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2800" b="1" dirty="0" smtClean="0"/>
            <a:t>Формы получения образования: в образовательных организациях, семейное, самообразование, сочетание форм.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ru-RU" sz="2800" b="1" dirty="0" smtClean="0"/>
        </a:p>
      </dgm:t>
    </dgm:pt>
    <dgm:pt modelId="{49B7C493-CE4C-490D-B503-EF74900AD9BB}" type="parTrans" cxnId="{AA17D7BC-9E25-433F-A853-A9CAE42EC4B9}">
      <dgm:prSet/>
      <dgm:spPr/>
      <dgm:t>
        <a:bodyPr/>
        <a:lstStyle/>
        <a:p>
          <a:endParaRPr lang="ru-RU"/>
        </a:p>
      </dgm:t>
    </dgm:pt>
    <dgm:pt modelId="{EBC42253-F027-42FA-8A06-8202137EF2A5}" type="sibTrans" cxnId="{AA17D7BC-9E25-433F-A853-A9CAE42EC4B9}">
      <dgm:prSet/>
      <dgm:spPr/>
      <dgm:t>
        <a:bodyPr/>
        <a:lstStyle/>
        <a:p>
          <a:endParaRPr lang="ru-RU"/>
        </a:p>
      </dgm:t>
    </dgm:pt>
    <dgm:pt modelId="{AD740049-8B17-4F88-A541-5CEF11E3BDFF}">
      <dgm:prSet phldrT="[Текст]" custT="1"/>
      <dgm:spPr/>
      <dgm:t>
        <a:bodyPr/>
        <a:lstStyle/>
        <a:p>
          <a:pPr algn="ctr"/>
          <a:endParaRPr lang="ru-RU" sz="2800" b="1" dirty="0" smtClean="0"/>
        </a:p>
        <a:p>
          <a:pPr algn="ctr"/>
          <a:endParaRPr lang="ru-RU" sz="2800" b="1" dirty="0" smtClean="0"/>
        </a:p>
        <a:p>
          <a:pPr algn="r"/>
          <a:r>
            <a:rPr lang="ru-RU" sz="2800" b="1" dirty="0" smtClean="0"/>
            <a:t>ФГОС, Образовательные программы, их реализация: модульный принцип содержания, сетевые формы, электронное обучение и дистанционное, ИУП.</a:t>
          </a:r>
        </a:p>
        <a:p>
          <a:pPr algn="ctr"/>
          <a:endParaRPr lang="ru-RU" sz="2400" dirty="0"/>
        </a:p>
      </dgm:t>
    </dgm:pt>
    <dgm:pt modelId="{A04FAED8-7D5C-40B9-AE1C-C6A54BB53762}" type="parTrans" cxnId="{85DAD464-8820-4ADE-9E14-980CADD4A420}">
      <dgm:prSet/>
      <dgm:spPr/>
      <dgm:t>
        <a:bodyPr/>
        <a:lstStyle/>
        <a:p>
          <a:endParaRPr lang="ru-RU"/>
        </a:p>
      </dgm:t>
    </dgm:pt>
    <dgm:pt modelId="{DB00FF02-25C6-4614-BB6F-3B7F55C84299}" type="sibTrans" cxnId="{85DAD464-8820-4ADE-9E14-980CADD4A420}">
      <dgm:prSet/>
      <dgm:spPr/>
      <dgm:t>
        <a:bodyPr/>
        <a:lstStyle/>
        <a:p>
          <a:endParaRPr lang="ru-RU"/>
        </a:p>
      </dgm:t>
    </dgm:pt>
    <dgm:pt modelId="{B1B6F6B7-51DD-492B-941D-2402EC53AB5B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2800" b="1" dirty="0" smtClean="0"/>
            <a:t>Печатные и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2800" b="1" dirty="0" smtClean="0"/>
            <a:t>электронные ресурсы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2800" b="1" dirty="0" smtClean="0"/>
            <a:t>Официальный сайт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2800" b="1" dirty="0" smtClean="0"/>
            <a:t>Мониторинг в системе образования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ru-RU" sz="2800" b="1" dirty="0" smtClean="0"/>
            <a:t>Внутренняя оценка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ru-RU" sz="2800" b="1" dirty="0" err="1" smtClean="0"/>
            <a:t>Самообследование</a:t>
          </a:r>
          <a:r>
            <a:rPr lang="ru-RU" sz="2800" b="1" dirty="0" smtClean="0"/>
            <a:t> ОУ</a:t>
          </a:r>
        </a:p>
        <a:p>
          <a:pPr algn="ctr">
            <a:lnSpc>
              <a:spcPct val="90000"/>
            </a:lnSpc>
            <a:spcAft>
              <a:spcPct val="35000"/>
            </a:spcAft>
          </a:pPr>
          <a:r>
            <a:rPr lang="ru-RU" sz="3200" dirty="0" smtClean="0"/>
            <a:t>    </a:t>
          </a:r>
          <a:endParaRPr lang="ru-RU" sz="3200" dirty="0"/>
        </a:p>
      </dgm:t>
    </dgm:pt>
    <dgm:pt modelId="{22C3D55F-12E6-47DE-939F-248C03C459C5}" type="parTrans" cxnId="{AD3EC8A4-BD34-444C-B3DE-33F1032C532B}">
      <dgm:prSet/>
      <dgm:spPr/>
      <dgm:t>
        <a:bodyPr/>
        <a:lstStyle/>
        <a:p>
          <a:endParaRPr lang="ru-RU"/>
        </a:p>
      </dgm:t>
    </dgm:pt>
    <dgm:pt modelId="{9E589017-F5D4-45F4-AC1F-2214F15C2806}" type="sibTrans" cxnId="{AD3EC8A4-BD34-444C-B3DE-33F1032C532B}">
      <dgm:prSet/>
      <dgm:spPr/>
      <dgm:t>
        <a:bodyPr/>
        <a:lstStyle/>
        <a:p>
          <a:endParaRPr lang="ru-RU"/>
        </a:p>
      </dgm:t>
    </dgm:pt>
    <dgm:pt modelId="{9780B4DB-755E-430C-89C9-C3F0662D7F98}">
      <dgm:prSet phldrT="[Текст]" custT="1"/>
      <dgm:spPr/>
      <dgm:t>
        <a:bodyPr/>
        <a:lstStyle/>
        <a:p>
          <a:pPr marL="0" marR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Педагогическая экспертиза</a:t>
          </a:r>
        </a:p>
        <a:p>
          <a:pPr marL="0" algn="r" defTabSz="124460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800" b="1" dirty="0" smtClean="0"/>
            <a:t>Авторские программы.</a:t>
          </a:r>
        </a:p>
        <a:p>
          <a:pPr marL="0" algn="r" defTabSz="124460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800" b="1" dirty="0" smtClean="0"/>
            <a:t>Экспериментальная и инновационная деятельность</a:t>
          </a:r>
        </a:p>
        <a:p>
          <a:pPr marL="0" algn="r" defTabSz="124460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800" b="1" dirty="0" smtClean="0"/>
            <a:t>Независимая оценка качества образования</a:t>
          </a:r>
        </a:p>
        <a:p>
          <a:pPr marL="0" algn="r" defTabSz="124460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2800" b="1" dirty="0" smtClean="0"/>
        </a:p>
        <a:p>
          <a:pPr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dirty="0"/>
        </a:p>
      </dgm:t>
    </dgm:pt>
    <dgm:pt modelId="{77BDF68E-35B1-4058-A753-C760F8E35BF3}" type="parTrans" cxnId="{9DCF6FAE-91BD-40C6-B736-7668E4BBB91F}">
      <dgm:prSet/>
      <dgm:spPr/>
      <dgm:t>
        <a:bodyPr/>
        <a:lstStyle/>
        <a:p>
          <a:endParaRPr lang="ru-RU"/>
        </a:p>
      </dgm:t>
    </dgm:pt>
    <dgm:pt modelId="{1A7E3E00-A025-45B1-BAD7-C4B91063CEA4}" type="sibTrans" cxnId="{9DCF6FAE-91BD-40C6-B736-7668E4BBB91F}">
      <dgm:prSet/>
      <dgm:spPr/>
      <dgm:t>
        <a:bodyPr/>
        <a:lstStyle/>
        <a:p>
          <a:endParaRPr lang="ru-RU"/>
        </a:p>
      </dgm:t>
    </dgm:pt>
    <dgm:pt modelId="{B8848E5A-7789-4AC0-BB8A-6E1096DC643C}" type="pres">
      <dgm:prSet presAssocID="{9B2D57B2-1126-47F3-8B0D-5360A9F99D7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8054F6-5F4C-4E78-94B9-0ED0E1DDE508}" type="pres">
      <dgm:prSet presAssocID="{9B2D57B2-1126-47F3-8B0D-5360A9F99D77}" presName="matrix" presStyleCnt="0"/>
      <dgm:spPr/>
    </dgm:pt>
    <dgm:pt modelId="{6D0FCDDA-1A26-44F8-BBA8-234FE11D5B33}" type="pres">
      <dgm:prSet presAssocID="{9B2D57B2-1126-47F3-8B0D-5360A9F99D77}" presName="tile1" presStyleLbl="node1" presStyleIdx="0" presStyleCnt="4" custScaleY="99995" custLinFactNeighborX="3" custLinFactNeighborY="-2299"/>
      <dgm:spPr/>
      <dgm:t>
        <a:bodyPr/>
        <a:lstStyle/>
        <a:p>
          <a:endParaRPr lang="ru-RU"/>
        </a:p>
      </dgm:t>
    </dgm:pt>
    <dgm:pt modelId="{C884A4F4-69C3-409E-A883-6B7B3265150E}" type="pres">
      <dgm:prSet presAssocID="{9B2D57B2-1126-47F3-8B0D-5360A9F99D7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820D6B-FBD3-481B-8F74-FD46A47F4DAB}" type="pres">
      <dgm:prSet presAssocID="{9B2D57B2-1126-47F3-8B0D-5360A9F99D77}" presName="tile2" presStyleLbl="node1" presStyleIdx="1" presStyleCnt="4"/>
      <dgm:spPr/>
      <dgm:t>
        <a:bodyPr/>
        <a:lstStyle/>
        <a:p>
          <a:endParaRPr lang="ru-RU"/>
        </a:p>
      </dgm:t>
    </dgm:pt>
    <dgm:pt modelId="{D904C833-8D2D-4C0C-AC3A-00B5978AC3AC}" type="pres">
      <dgm:prSet presAssocID="{9B2D57B2-1126-47F3-8B0D-5360A9F99D7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D24384-095D-4065-AE55-2A5F4964A629}" type="pres">
      <dgm:prSet presAssocID="{9B2D57B2-1126-47F3-8B0D-5360A9F99D77}" presName="tile3" presStyleLbl="node1" presStyleIdx="2" presStyleCnt="4" custScaleY="104449"/>
      <dgm:spPr/>
      <dgm:t>
        <a:bodyPr/>
        <a:lstStyle/>
        <a:p>
          <a:endParaRPr lang="ru-RU"/>
        </a:p>
      </dgm:t>
    </dgm:pt>
    <dgm:pt modelId="{787B0EA4-D8FF-4843-B866-11C9EA25CBC3}" type="pres">
      <dgm:prSet presAssocID="{9B2D57B2-1126-47F3-8B0D-5360A9F99D7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9968A7-3E47-4C8E-A9B7-5B1D4E07CFEE}" type="pres">
      <dgm:prSet presAssocID="{9B2D57B2-1126-47F3-8B0D-5360A9F99D77}" presName="tile4" presStyleLbl="node1" presStyleIdx="3" presStyleCnt="4" custScaleY="108898"/>
      <dgm:spPr/>
      <dgm:t>
        <a:bodyPr/>
        <a:lstStyle/>
        <a:p>
          <a:endParaRPr lang="ru-RU"/>
        </a:p>
      </dgm:t>
    </dgm:pt>
    <dgm:pt modelId="{4D0F65A3-D72B-4AC9-9A66-3A1114A945BC}" type="pres">
      <dgm:prSet presAssocID="{9B2D57B2-1126-47F3-8B0D-5360A9F99D7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66159A-206A-48B4-9834-F4BEF9297B7C}" type="pres">
      <dgm:prSet presAssocID="{9B2D57B2-1126-47F3-8B0D-5360A9F99D77}" presName="centerTile" presStyleLbl="fgShp" presStyleIdx="0" presStyleCnt="1" custScaleX="107645" custScaleY="72332" custLinFactNeighborX="-4440" custLinFactNeighborY="504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85DAD464-8820-4ADE-9E14-980CADD4A420}" srcId="{7308E126-11FE-44F0-938E-E581F7363A9F}" destId="{AD740049-8B17-4F88-A541-5CEF11E3BDFF}" srcOrd="1" destOrd="0" parTransId="{A04FAED8-7D5C-40B9-AE1C-C6A54BB53762}" sibTransId="{DB00FF02-25C6-4614-BB6F-3B7F55C84299}"/>
    <dgm:cxn modelId="{E3EE6A2D-3DEB-41D4-B577-C579109DE934}" type="presOf" srcId="{AD740049-8B17-4F88-A541-5CEF11E3BDFF}" destId="{D904C833-8D2D-4C0C-AC3A-00B5978AC3AC}" srcOrd="1" destOrd="0" presId="urn:microsoft.com/office/officeart/2005/8/layout/matrix1"/>
    <dgm:cxn modelId="{C135A9A6-FD42-42B2-971A-CFBAF1B41FEA}" type="presOf" srcId="{9780B4DB-755E-430C-89C9-C3F0662D7F98}" destId="{4D0F65A3-D72B-4AC9-9A66-3A1114A945BC}" srcOrd="1" destOrd="0" presId="urn:microsoft.com/office/officeart/2005/8/layout/matrix1"/>
    <dgm:cxn modelId="{C97A7F81-1357-4149-A836-3D21AE249622}" type="presOf" srcId="{7308E126-11FE-44F0-938E-E581F7363A9F}" destId="{4D66159A-206A-48B4-9834-F4BEF9297B7C}" srcOrd="0" destOrd="0" presId="urn:microsoft.com/office/officeart/2005/8/layout/matrix1"/>
    <dgm:cxn modelId="{AD3EC8A4-BD34-444C-B3DE-33F1032C532B}" srcId="{7308E126-11FE-44F0-938E-E581F7363A9F}" destId="{B1B6F6B7-51DD-492B-941D-2402EC53AB5B}" srcOrd="2" destOrd="0" parTransId="{22C3D55F-12E6-47DE-939F-248C03C459C5}" sibTransId="{9E589017-F5D4-45F4-AC1F-2214F15C2806}"/>
    <dgm:cxn modelId="{C31DDE05-11F2-4178-914B-44665BC7DC0C}" type="presOf" srcId="{2E5D8B34-6D56-44EE-A32E-65323ACBA33B}" destId="{6D0FCDDA-1A26-44F8-BBA8-234FE11D5B33}" srcOrd="0" destOrd="0" presId="urn:microsoft.com/office/officeart/2005/8/layout/matrix1"/>
    <dgm:cxn modelId="{A9EDBB8E-7E16-43F7-AF98-4BA0D862E11E}" type="presOf" srcId="{2E5D8B34-6D56-44EE-A32E-65323ACBA33B}" destId="{C884A4F4-69C3-409E-A883-6B7B3265150E}" srcOrd="1" destOrd="0" presId="urn:microsoft.com/office/officeart/2005/8/layout/matrix1"/>
    <dgm:cxn modelId="{3697D997-19DE-40A9-A0D1-EAEBEF96FF57}" type="presOf" srcId="{B1B6F6B7-51DD-492B-941D-2402EC53AB5B}" destId="{8ED24384-095D-4065-AE55-2A5F4964A629}" srcOrd="0" destOrd="0" presId="urn:microsoft.com/office/officeart/2005/8/layout/matrix1"/>
    <dgm:cxn modelId="{F59FA82C-F139-4040-BFB3-CEEE6AC2C5BC}" type="presOf" srcId="{AD740049-8B17-4F88-A541-5CEF11E3BDFF}" destId="{12820D6B-FBD3-481B-8F74-FD46A47F4DAB}" srcOrd="0" destOrd="0" presId="urn:microsoft.com/office/officeart/2005/8/layout/matrix1"/>
    <dgm:cxn modelId="{098E412B-3237-4236-AA87-0D8A8DBE34F0}" srcId="{9B2D57B2-1126-47F3-8B0D-5360A9F99D77}" destId="{7308E126-11FE-44F0-938E-E581F7363A9F}" srcOrd="0" destOrd="0" parTransId="{14697864-CF6C-485D-B4F7-66532117C52A}" sibTransId="{B874C455-0830-4DDC-A36C-C00C48444ED9}"/>
    <dgm:cxn modelId="{4B637016-C1BB-46B9-92BD-A1C78989AE75}" type="presOf" srcId="{9780B4DB-755E-430C-89C9-C3F0662D7F98}" destId="{199968A7-3E47-4C8E-A9B7-5B1D4E07CFEE}" srcOrd="0" destOrd="0" presId="urn:microsoft.com/office/officeart/2005/8/layout/matrix1"/>
    <dgm:cxn modelId="{232E90A3-93BF-47A0-8E07-D793BEB836EA}" type="presOf" srcId="{B1B6F6B7-51DD-492B-941D-2402EC53AB5B}" destId="{787B0EA4-D8FF-4843-B866-11C9EA25CBC3}" srcOrd="1" destOrd="0" presId="urn:microsoft.com/office/officeart/2005/8/layout/matrix1"/>
    <dgm:cxn modelId="{F14E95E7-FBAD-43A1-80DA-9633BEEE6FC6}" type="presOf" srcId="{9B2D57B2-1126-47F3-8B0D-5360A9F99D77}" destId="{B8848E5A-7789-4AC0-BB8A-6E1096DC643C}" srcOrd="0" destOrd="0" presId="urn:microsoft.com/office/officeart/2005/8/layout/matrix1"/>
    <dgm:cxn modelId="{AA17D7BC-9E25-433F-A853-A9CAE42EC4B9}" srcId="{7308E126-11FE-44F0-938E-E581F7363A9F}" destId="{2E5D8B34-6D56-44EE-A32E-65323ACBA33B}" srcOrd="0" destOrd="0" parTransId="{49B7C493-CE4C-490D-B503-EF74900AD9BB}" sibTransId="{EBC42253-F027-42FA-8A06-8202137EF2A5}"/>
    <dgm:cxn modelId="{9DCF6FAE-91BD-40C6-B736-7668E4BBB91F}" srcId="{7308E126-11FE-44F0-938E-E581F7363A9F}" destId="{9780B4DB-755E-430C-89C9-C3F0662D7F98}" srcOrd="3" destOrd="0" parTransId="{77BDF68E-35B1-4058-A753-C760F8E35BF3}" sibTransId="{1A7E3E00-A025-45B1-BAD7-C4B91063CEA4}"/>
    <dgm:cxn modelId="{C04EFABC-CDBF-4547-8900-6AA3E4B2DF4B}" type="presParOf" srcId="{B8848E5A-7789-4AC0-BB8A-6E1096DC643C}" destId="{308054F6-5F4C-4E78-94B9-0ED0E1DDE508}" srcOrd="0" destOrd="0" presId="urn:microsoft.com/office/officeart/2005/8/layout/matrix1"/>
    <dgm:cxn modelId="{A43C11C7-94BE-43A0-A743-1E89EE305BF1}" type="presParOf" srcId="{308054F6-5F4C-4E78-94B9-0ED0E1DDE508}" destId="{6D0FCDDA-1A26-44F8-BBA8-234FE11D5B33}" srcOrd="0" destOrd="0" presId="urn:microsoft.com/office/officeart/2005/8/layout/matrix1"/>
    <dgm:cxn modelId="{9672FD20-98B2-4842-AC9D-68A802E7E6FB}" type="presParOf" srcId="{308054F6-5F4C-4E78-94B9-0ED0E1DDE508}" destId="{C884A4F4-69C3-409E-A883-6B7B3265150E}" srcOrd="1" destOrd="0" presId="urn:microsoft.com/office/officeart/2005/8/layout/matrix1"/>
    <dgm:cxn modelId="{5042241F-1E9D-4203-A399-5AB559B68216}" type="presParOf" srcId="{308054F6-5F4C-4E78-94B9-0ED0E1DDE508}" destId="{12820D6B-FBD3-481B-8F74-FD46A47F4DAB}" srcOrd="2" destOrd="0" presId="urn:microsoft.com/office/officeart/2005/8/layout/matrix1"/>
    <dgm:cxn modelId="{3C9FF920-A526-4ECC-88D5-60BB5C13A16C}" type="presParOf" srcId="{308054F6-5F4C-4E78-94B9-0ED0E1DDE508}" destId="{D904C833-8D2D-4C0C-AC3A-00B5978AC3AC}" srcOrd="3" destOrd="0" presId="urn:microsoft.com/office/officeart/2005/8/layout/matrix1"/>
    <dgm:cxn modelId="{55AF5771-DEB7-428A-9A26-D9B2E1A14D40}" type="presParOf" srcId="{308054F6-5F4C-4E78-94B9-0ED0E1DDE508}" destId="{8ED24384-095D-4065-AE55-2A5F4964A629}" srcOrd="4" destOrd="0" presId="urn:microsoft.com/office/officeart/2005/8/layout/matrix1"/>
    <dgm:cxn modelId="{D01BB6A0-93B7-406A-8E19-05EF658EF881}" type="presParOf" srcId="{308054F6-5F4C-4E78-94B9-0ED0E1DDE508}" destId="{787B0EA4-D8FF-4843-B866-11C9EA25CBC3}" srcOrd="5" destOrd="0" presId="urn:microsoft.com/office/officeart/2005/8/layout/matrix1"/>
    <dgm:cxn modelId="{53D232C7-20D9-483E-B3E1-CB6EBDA9275C}" type="presParOf" srcId="{308054F6-5F4C-4E78-94B9-0ED0E1DDE508}" destId="{199968A7-3E47-4C8E-A9B7-5B1D4E07CFEE}" srcOrd="6" destOrd="0" presId="urn:microsoft.com/office/officeart/2005/8/layout/matrix1"/>
    <dgm:cxn modelId="{E1691FC0-04E7-471F-9978-A79CCC7E7D2A}" type="presParOf" srcId="{308054F6-5F4C-4E78-94B9-0ED0E1DDE508}" destId="{4D0F65A3-D72B-4AC9-9A66-3A1114A945BC}" srcOrd="7" destOrd="0" presId="urn:microsoft.com/office/officeart/2005/8/layout/matrix1"/>
    <dgm:cxn modelId="{A0A38841-DF2E-434D-A8A8-76BA1326CA57}" type="presParOf" srcId="{B8848E5A-7789-4AC0-BB8A-6E1096DC643C}" destId="{4D66159A-206A-48B4-9834-F4BEF9297B7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0FCDDA-1A26-44F8-BBA8-234FE11D5B33}">
      <dsp:nvSpPr>
        <dsp:cNvPr id="0" name=""/>
        <dsp:cNvSpPr/>
      </dsp:nvSpPr>
      <dsp:spPr>
        <a:xfrm rot="16200000">
          <a:off x="594236" y="-666107"/>
          <a:ext cx="3240347" cy="442855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/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/>
            <a:t>Уровни образования.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/>
            <a:t>Формы получения образования: в образовательных организациях, семейное, самообразование, сочетание форм.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800" b="1" kern="1200" dirty="0" smtClean="0"/>
        </a:p>
      </dsp:txBody>
      <dsp:txXfrm rot="5400000">
        <a:off x="132" y="-72003"/>
        <a:ext cx="4428554" cy="2430260"/>
      </dsp:txXfrm>
    </dsp:sp>
    <dsp:sp modelId="{12820D6B-FBD3-481B-8F74-FD46A47F4DAB}">
      <dsp:nvSpPr>
        <dsp:cNvPr id="0" name=""/>
        <dsp:cNvSpPr/>
      </dsp:nvSpPr>
      <dsp:spPr>
        <a:xfrm>
          <a:off x="4428554" y="-72085"/>
          <a:ext cx="4428554" cy="324050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/>
        </a:p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ФГОС, Образовательные программы, их реализация: модульный принцип содержания, сетевые формы, электронное обучение и дистанционное, ИУП.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4428554" y="-72085"/>
        <a:ext cx="4428554" cy="2430382"/>
      </dsp:txXfrm>
    </dsp:sp>
    <dsp:sp modelId="{8ED24384-095D-4065-AE55-2A5F4964A629}">
      <dsp:nvSpPr>
        <dsp:cNvPr id="0" name=""/>
        <dsp:cNvSpPr/>
      </dsp:nvSpPr>
      <dsp:spPr>
        <a:xfrm rot="10800000">
          <a:off x="0" y="3096339"/>
          <a:ext cx="4428554" cy="338467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/>
            <a:t>Печатные и 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/>
            <a:t>электронные ресурсы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/>
            <a:t>Официальный сайт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/>
            <a:t>Мониторинг в системе образования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Внутренняя оценка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/>
            <a:t>Самообследование</a:t>
          </a:r>
          <a:r>
            <a:rPr lang="ru-RU" sz="2800" b="1" kern="1200" dirty="0" smtClean="0"/>
            <a:t> ОУ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    </a:t>
          </a:r>
          <a:endParaRPr lang="ru-RU" sz="3200" kern="1200" dirty="0"/>
        </a:p>
      </dsp:txBody>
      <dsp:txXfrm rot="10800000">
        <a:off x="0" y="3942509"/>
        <a:ext cx="4428554" cy="2538509"/>
      </dsp:txXfrm>
    </dsp:sp>
    <dsp:sp modelId="{199968A7-3E47-4C8E-A9B7-5B1D4E07CFEE}">
      <dsp:nvSpPr>
        <dsp:cNvPr id="0" name=""/>
        <dsp:cNvSpPr/>
      </dsp:nvSpPr>
      <dsp:spPr>
        <a:xfrm rot="5400000">
          <a:off x="4878405" y="2574402"/>
          <a:ext cx="3528850" cy="442855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kern="1200" dirty="0" smtClean="0"/>
            <a:t>Педагогическая экспертиза</a:t>
          </a:r>
        </a:p>
        <a:p>
          <a:pPr marL="0" lvl="0" algn="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/>
            <a:t>Авторские программы.</a:t>
          </a:r>
        </a:p>
        <a:p>
          <a:pPr marL="0" lvl="0" algn="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/>
            <a:t>Экспериментальная и инновационная деятельность</a:t>
          </a:r>
        </a:p>
        <a:p>
          <a:pPr marL="0" lvl="0" algn="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/>
            <a:t>Независимая оценка качества образования</a:t>
          </a:r>
        </a:p>
        <a:p>
          <a:pPr marL="0" lvl="0" algn="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-5400000">
        <a:off x="4428554" y="3906466"/>
        <a:ext cx="4428554" cy="2646637"/>
      </dsp:txXfrm>
    </dsp:sp>
    <dsp:sp modelId="{4D66159A-206A-48B4-9834-F4BEF9297B7C}">
      <dsp:nvSpPr>
        <dsp:cNvPr id="0" name=""/>
        <dsp:cNvSpPr/>
      </dsp:nvSpPr>
      <dsp:spPr>
        <a:xfrm>
          <a:off x="2880442" y="2736302"/>
          <a:ext cx="2860270" cy="1171962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b="1" kern="1200" dirty="0" smtClean="0">
              <a:solidFill>
                <a:srgbClr val="002060"/>
              </a:solidFill>
            </a:rPr>
            <a:t>Система 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b="1" kern="1200" dirty="0" smtClean="0">
              <a:solidFill>
                <a:srgbClr val="002060"/>
              </a:solidFill>
            </a:rPr>
            <a:t>образовани</a:t>
          </a:r>
          <a:r>
            <a:rPr lang="ru-RU" sz="3200" b="1" kern="1200" dirty="0" smtClean="0"/>
            <a:t>я</a:t>
          </a:r>
          <a:endParaRPr lang="ru-RU" sz="3200" b="1" kern="1200" dirty="0"/>
        </a:p>
      </dsp:txBody>
      <dsp:txXfrm>
        <a:off x="2937652" y="2793512"/>
        <a:ext cx="2745850" cy="1057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167F5-FCB1-4CAD-951A-8574B8D211A8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53D0D-4BA6-4D85-BC1B-366EB66639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906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084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061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887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3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03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134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480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29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091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525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40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25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7000"/>
                    </a14:imgEffect>
                    <a14:imgEffect>
                      <a14:colorTemperature colorTemp="1500"/>
                    </a14:imgEffect>
                    <a14:imgEffect>
                      <a14:saturation sat="330000"/>
                    </a14:imgEffect>
                    <a14:imgEffect>
                      <a14:brightnessContrast bright="18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24711"/>
            <a:ext cx="6225552" cy="6045323"/>
          </a:xfrm>
          <a:prstGeom prst="rect">
            <a:avLst/>
          </a:prstGeom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6864" cy="4608512"/>
          </a:xfrm>
          <a:solidFill>
            <a:schemeClr val="bg1">
              <a:alpha val="34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МБОУ </a:t>
            </a:r>
            <a:r>
              <a:rPr lang="ru-RU" sz="6000" b="1" dirty="0" err="1" smtClean="0">
                <a:solidFill>
                  <a:srgbClr val="FF0000"/>
                </a:solidFill>
              </a:rPr>
              <a:t>Песчанокопская</a:t>
            </a:r>
            <a:r>
              <a:rPr lang="ru-RU" sz="6000" b="1" dirty="0" smtClean="0">
                <a:solidFill>
                  <a:srgbClr val="FF0000"/>
                </a:solidFill>
              </a:rPr>
              <a:t> СОШ№1 им. Г.В. Алисова - Муниципальный методический ресурсный центр</a:t>
            </a:r>
            <a:endParaRPr lang="ru-RU" sz="6000" b="1" dirty="0">
              <a:solidFill>
                <a:srgbClr val="FF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60040" y="6232376"/>
            <a:ext cx="6400800" cy="62562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2016 год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6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851920" y="332656"/>
            <a:ext cx="5112693" cy="2592288"/>
          </a:xfrm>
        </p:spPr>
        <p:txBody>
          <a:bodyPr>
            <a:normAutofit fontScale="90000"/>
          </a:bodyPr>
          <a:lstStyle/>
          <a:p>
            <a:r>
              <a:rPr lang="ru-RU" altLang="ru-RU" sz="2800" b="1" dirty="0" smtClean="0">
                <a:solidFill>
                  <a:srgbClr val="C00000"/>
                </a:solidFill>
              </a:rPr>
              <a:t>Национальная стратегия действий в интересах детей на 2012-2017 годы </a:t>
            </a:r>
            <a:r>
              <a:rPr lang="ru-RU" altLang="ru-RU" sz="2400" dirty="0" smtClean="0"/>
              <a:t>(Указ Президента РФ от 01.06.2012 № 761)</a:t>
            </a:r>
            <a:br>
              <a:rPr lang="ru-RU" altLang="ru-RU" sz="2400" dirty="0" smtClean="0"/>
            </a:br>
            <a:r>
              <a:rPr lang="ru-RU" altLang="ru-RU" sz="2400" dirty="0" smtClean="0">
                <a:solidFill>
                  <a:srgbClr val="FF0000"/>
                </a:solidFill>
              </a:rPr>
              <a:t> </a:t>
            </a:r>
            <a:br>
              <a:rPr lang="ru-RU" altLang="ru-RU" sz="2400" dirty="0" smtClean="0">
                <a:solidFill>
                  <a:srgbClr val="FF0000"/>
                </a:solidFill>
              </a:rPr>
            </a:br>
            <a:r>
              <a:rPr lang="ru-RU" altLang="ru-RU" sz="3200" b="1" dirty="0" smtClean="0">
                <a:solidFill>
                  <a:srgbClr val="FF0000"/>
                </a:solidFill>
              </a:rPr>
              <a:t>Ожидаемые </a:t>
            </a:r>
            <a:r>
              <a:rPr lang="ru-RU" altLang="ru-RU" sz="3200" b="1" dirty="0">
                <a:solidFill>
                  <a:srgbClr val="FF0000"/>
                </a:solidFill>
              </a:rPr>
              <a:t>результаты:</a:t>
            </a:r>
            <a:br>
              <a:rPr lang="ru-RU" altLang="ru-RU" sz="3200" b="1" dirty="0">
                <a:solidFill>
                  <a:srgbClr val="FF0000"/>
                </a:solidFill>
              </a:rPr>
            </a:br>
            <a:endParaRPr lang="ru-RU" altLang="ru-RU" sz="3200" b="1" dirty="0" smtClean="0"/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251520" y="3140968"/>
            <a:ext cx="8784530" cy="34563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altLang="ru-RU" b="1" dirty="0" smtClean="0">
                <a:solidFill>
                  <a:srgbClr val="0070C0"/>
                </a:solidFill>
              </a:rPr>
              <a:t>«Увеличение числа детей, демонстрирующих активную жизненную позицию, самостоятельность и творческую инициативу в созидательной деятельности, ответственное отношение к жизни, окружающей среде, приверженных позитивным нравственным и эстетическим ценностям»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297"/>
            <a:ext cx="3600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26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ПРИОРИТЕТЫ: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968552"/>
          </a:xfrm>
        </p:spPr>
        <p:txBody>
          <a:bodyPr>
            <a:normAutofit lnSpcReduction="10000"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Содержание образования</a:t>
            </a:r>
          </a:p>
          <a:p>
            <a:endParaRPr lang="ru-RU" sz="4800" b="1" dirty="0" smtClean="0">
              <a:solidFill>
                <a:srgbClr val="0070C0"/>
              </a:solidFill>
            </a:endParaRPr>
          </a:p>
          <a:p>
            <a:r>
              <a:rPr lang="ru-RU" sz="4800" b="1" dirty="0" smtClean="0">
                <a:solidFill>
                  <a:srgbClr val="0070C0"/>
                </a:solidFill>
              </a:rPr>
              <a:t>Система оценки качества образования</a:t>
            </a:r>
          </a:p>
          <a:p>
            <a:endParaRPr lang="ru-RU" sz="4800" b="1" dirty="0" smtClean="0">
              <a:solidFill>
                <a:srgbClr val="0070C0"/>
              </a:solidFill>
            </a:endParaRPr>
          </a:p>
          <a:p>
            <a:r>
              <a:rPr lang="ru-RU" sz="4800" b="1" dirty="0" smtClean="0">
                <a:solidFill>
                  <a:srgbClr val="0070C0"/>
                </a:solidFill>
              </a:rPr>
              <a:t>Обучение детей с </a:t>
            </a:r>
            <a:r>
              <a:rPr lang="ru-RU" sz="4800" b="1" dirty="0" err="1" smtClean="0">
                <a:solidFill>
                  <a:srgbClr val="0070C0"/>
                </a:solidFill>
              </a:rPr>
              <a:t>ОВЗ</a:t>
            </a:r>
            <a:endParaRPr lang="ru-RU" sz="4800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2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Локальная база: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      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Федеральная целевая программа развития образования на </a:t>
            </a:r>
            <a:r>
              <a:rPr lang="ru-RU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2011-2015 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год.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Федеральная целевая программа развития образования на 2016-2020 г</a:t>
            </a:r>
            <a:r>
              <a:rPr lang="ru-RU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70C0"/>
                </a:solidFill>
              </a:rPr>
              <a:t>Постановление правительства РО «Изменение в отраслях  социальной сфер, направленные на повышение эффективности образования в РО» (постановление № 241от 25.04 2013 № 241)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b="1" dirty="0">
              <a:solidFill>
                <a:srgbClr val="FF000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3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74638"/>
            <a:ext cx="8964612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Приказы министерства общего и профессионального образования РО об организации ММРЦ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484313"/>
            <a:ext cx="8352928" cy="4997450"/>
          </a:xfrm>
          <a:solidFill>
            <a:schemeClr val="accent1">
              <a:lumMod val="40000"/>
              <a:lumOff val="60000"/>
              <a:alpha val="54000"/>
            </a:schemeClr>
          </a:solidFill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приказ министерства общего и профессионального образования РО  № </a:t>
            </a:r>
            <a:r>
              <a:rPr lang="ru-RU" b="1" dirty="0">
                <a:solidFill>
                  <a:srgbClr val="002060"/>
                </a:solidFill>
              </a:rPr>
              <a:t>731 от 27.11. 2014г.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приказ министерства общего и профессионального образования РО №</a:t>
            </a:r>
            <a:r>
              <a:rPr lang="ru-RU" b="1" dirty="0">
                <a:solidFill>
                  <a:srgbClr val="002060"/>
                </a:solidFill>
              </a:rPr>
              <a:t>330 от 25.05. 2015г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приказ министерства общего и профессионального образования РО  </a:t>
            </a:r>
            <a:r>
              <a:rPr lang="ru-RU" b="1" dirty="0">
                <a:solidFill>
                  <a:srgbClr val="002060"/>
                </a:solidFill>
              </a:rPr>
              <a:t>№ 40 от 29.01.2016 г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приказ министерства общего и профессионального образования №</a:t>
            </a:r>
            <a:r>
              <a:rPr lang="ru-RU" b="1" dirty="0">
                <a:solidFill>
                  <a:srgbClr val="002060"/>
                </a:solidFill>
              </a:rPr>
              <a:t>41 от </a:t>
            </a:r>
            <a:r>
              <a:rPr lang="ru-RU" b="1" dirty="0" smtClean="0">
                <a:solidFill>
                  <a:srgbClr val="002060"/>
                </a:solidFill>
              </a:rPr>
              <a:t>14.03.2016г.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48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Положение о ММРЦ в Ростовской области(</a:t>
            </a:r>
            <a:r>
              <a:rPr lang="ru-RU" sz="2800" b="1" dirty="0" smtClean="0">
                <a:solidFill>
                  <a:srgbClr val="FF0000"/>
                </a:solidFill>
              </a:rPr>
              <a:t>приказ №330 от 25.05.2015г.)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ММРЦ создаются в целях :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обеспечения практической направленности организации повышения квалификации педагогических  кадров,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обобщения инновационного опыта,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его распространения в массовой педагогической  практике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21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Принцип отбора образовательных учреждений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-инновационная деятельность и результаты деятельности организации</a:t>
            </a:r>
          </a:p>
          <a:p>
            <a:r>
              <a:rPr lang="ru-RU" sz="2800" b="1" dirty="0">
                <a:solidFill>
                  <a:srgbClr val="0070C0"/>
                </a:solidFill>
              </a:rPr>
              <a:t>-наличие обобщенных учебно-методических материалов</a:t>
            </a:r>
          </a:p>
          <a:p>
            <a:r>
              <a:rPr lang="ru-RU" sz="2800" b="1" dirty="0">
                <a:solidFill>
                  <a:srgbClr val="0070C0"/>
                </a:solidFill>
              </a:rPr>
              <a:t>-учет мнения общественности о качестве образовательной </a:t>
            </a:r>
            <a:r>
              <a:rPr lang="ru-RU" sz="2800" b="1" dirty="0" smtClean="0">
                <a:solidFill>
                  <a:srgbClr val="0070C0"/>
                </a:solidFill>
              </a:rPr>
              <a:t>деятельности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-кадровое обеспечение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-методическое обеспечение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-материально-техническое обеспечение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-информационные ресурсы</a:t>
            </a:r>
          </a:p>
          <a:p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4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Цели деятельности ММРЦ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-разработка и внедрение эффективных моделей обеспечения качества непрерывного </a:t>
            </a:r>
            <a:r>
              <a:rPr lang="ru-RU" b="1" dirty="0" smtClean="0">
                <a:solidFill>
                  <a:srgbClr val="FF0000"/>
                </a:solidFill>
              </a:rPr>
              <a:t>образования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-усиление </a:t>
            </a:r>
            <a:r>
              <a:rPr lang="ru-RU" b="1" dirty="0">
                <a:solidFill>
                  <a:srgbClr val="FF0000"/>
                </a:solidFill>
              </a:rPr>
              <a:t>практической направленности дополнительного профессионального образования</a:t>
            </a:r>
          </a:p>
          <a:p>
            <a:r>
              <a:rPr lang="ru-RU" b="1" dirty="0">
                <a:solidFill>
                  <a:srgbClr val="FF0000"/>
                </a:solidFill>
              </a:rPr>
              <a:t>-обобщение и распространение эффективных моделей инновационного опыта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9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/>
            </a:r>
            <a:br>
              <a:rPr lang="ru-RU" sz="4800" b="1" dirty="0" smtClean="0">
                <a:solidFill>
                  <a:srgbClr val="FF0000"/>
                </a:solidFill>
              </a:rPr>
            </a:br>
            <a:r>
              <a:rPr lang="ru-RU" sz="4800" b="1" dirty="0" smtClean="0">
                <a:solidFill>
                  <a:srgbClr val="FF0000"/>
                </a:solidFill>
              </a:rPr>
              <a:t>Направление работы ММРЦ</a:t>
            </a:r>
            <a:r>
              <a:rPr lang="ru-RU" sz="4800" dirty="0">
                <a:solidFill>
                  <a:srgbClr val="FF0000"/>
                </a:solidFill>
              </a:rPr>
              <a:t/>
            </a:r>
            <a:br>
              <a:rPr lang="ru-RU" sz="4800" dirty="0">
                <a:solidFill>
                  <a:srgbClr val="FF0000"/>
                </a:solidFill>
              </a:rPr>
            </a:b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Образовательная деятельность</a:t>
            </a:r>
          </a:p>
          <a:p>
            <a:r>
              <a:rPr lang="ru-RU" sz="4000" b="1" dirty="0">
                <a:solidFill>
                  <a:srgbClr val="0070C0"/>
                </a:solidFill>
              </a:rPr>
              <a:t>Организационно-методическая </a:t>
            </a:r>
            <a:r>
              <a:rPr lang="ru-RU" sz="4000" b="1" dirty="0" smtClean="0">
                <a:solidFill>
                  <a:srgbClr val="0070C0"/>
                </a:solidFill>
              </a:rPr>
              <a:t>деятельность</a:t>
            </a:r>
            <a:endParaRPr lang="ru-RU" sz="4000" b="1" dirty="0">
              <a:solidFill>
                <a:srgbClr val="0070C0"/>
              </a:solidFill>
            </a:endParaRPr>
          </a:p>
          <a:p>
            <a:r>
              <a:rPr lang="ru-RU" sz="4000" b="1" dirty="0">
                <a:solidFill>
                  <a:srgbClr val="0070C0"/>
                </a:solidFill>
              </a:rPr>
              <a:t>Информационно-консультационная деятельность </a:t>
            </a:r>
          </a:p>
          <a:p>
            <a:endParaRPr lang="ru-RU" b="1" dirty="0">
              <a:solidFill>
                <a:srgbClr val="0070C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656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Методический продукт ММРЦ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Авторские программы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Модели внеурочной деятельности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Эффективный учебный план</a:t>
            </a:r>
          </a:p>
          <a:p>
            <a:pPr lvl="0"/>
            <a:r>
              <a:rPr lang="ru-RU" b="1" dirty="0">
                <a:solidFill>
                  <a:srgbClr val="0070C0"/>
                </a:solidFill>
              </a:rPr>
              <a:t>Технологии современного </a:t>
            </a:r>
            <a:r>
              <a:rPr lang="ru-RU" b="1" dirty="0" smtClean="0">
                <a:solidFill>
                  <a:srgbClr val="0070C0"/>
                </a:solidFill>
              </a:rPr>
              <a:t>урока</a:t>
            </a:r>
            <a:endParaRPr lang="ru-RU" b="1" dirty="0">
              <a:solidFill>
                <a:srgbClr val="0070C0"/>
              </a:solidFill>
            </a:endParaRPr>
          </a:p>
          <a:p>
            <a:pPr lvl="0"/>
            <a:r>
              <a:rPr lang="ru-RU" b="1" dirty="0">
                <a:solidFill>
                  <a:srgbClr val="0070C0"/>
                </a:solidFill>
              </a:rPr>
              <a:t>Проектирование плана контрольно-оценочной деятельности образовательной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29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025634"/>
              </p:ext>
            </p:extLst>
          </p:nvPr>
        </p:nvGraphicFramePr>
        <p:xfrm>
          <a:off x="179388" y="116632"/>
          <a:ext cx="8857108" cy="6481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159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7_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3711</TotalTime>
  <Words>387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17_Тема Office</vt:lpstr>
      <vt:lpstr>МБОУ Песчанокопская СОШ№1 им. Г.В. Алисова - Муниципальный методический ресурсный центр</vt:lpstr>
      <vt:lpstr>Локальная база:</vt:lpstr>
      <vt:lpstr>Приказы министерства общего и профессионального образования РО об организации ММРЦ</vt:lpstr>
      <vt:lpstr>Положение о ММРЦ в Ростовской области(приказ №330 от 25.05.2015г.)</vt:lpstr>
      <vt:lpstr>Принцип отбора образовательных учреждений</vt:lpstr>
      <vt:lpstr>Цели деятельности ММРЦ</vt:lpstr>
      <vt:lpstr> Направление работы ММРЦ </vt:lpstr>
      <vt:lpstr>Методический продукт ММРЦ</vt:lpstr>
      <vt:lpstr>Презентация PowerPoint</vt:lpstr>
      <vt:lpstr>Национальная стратегия действий в интересах детей на 2012-2017 годы (Указ Президента РФ от 01.06.2012 № 761)   Ожидаемые результаты: </vt:lpstr>
      <vt:lpstr>ПРИОРИТЕТЫ: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гимназия № 95  Опыт проектирования образовательного процесса на основной ступени обучения</dc:title>
  <dc:creator>Надежда</dc:creator>
  <cp:lastModifiedBy>Учитель</cp:lastModifiedBy>
  <cp:revision>299</cp:revision>
  <dcterms:created xsi:type="dcterms:W3CDTF">2014-02-22T03:33:51Z</dcterms:created>
  <dcterms:modified xsi:type="dcterms:W3CDTF">2021-03-28T13:46:27Z</dcterms:modified>
</cp:coreProperties>
</file>